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EA17-B69B-DE85-A306-C7AEEDD7643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FD52D1B-2125-7826-3CD0-B43C39708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2BA3FE3-EB53-3D20-E5B9-CC1203FF5786}"/>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5" name="Footer Placeholder 4">
            <a:extLst>
              <a:ext uri="{FF2B5EF4-FFF2-40B4-BE49-F238E27FC236}">
                <a16:creationId xmlns:a16="http://schemas.microsoft.com/office/drawing/2014/main" id="{A7EFFD5D-FFE3-7078-4F7F-0210D0F9BF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869E8B-0795-3B40-CEFA-7B4DA2C589CE}"/>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63747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4C44-8BD8-F76D-E957-53B0A1202D8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2A8401-E353-FBB5-75DF-CDF3446C54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9B9C17-D6B9-4839-BFAC-B208B15387AA}"/>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5" name="Footer Placeholder 4">
            <a:extLst>
              <a:ext uri="{FF2B5EF4-FFF2-40B4-BE49-F238E27FC236}">
                <a16:creationId xmlns:a16="http://schemas.microsoft.com/office/drawing/2014/main" id="{C66290FA-5A2F-DE32-35FA-4F0E6CD9B5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3F039F-0972-D9B1-7D36-C362F8864917}"/>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357886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BCE67-3AEF-3811-A2A2-364C8C4AD17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9C95274-89EC-8D1D-9D57-7C24C3AB6D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ADE12F-B5B6-290F-3548-33A6E906C31A}"/>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5" name="Footer Placeholder 4">
            <a:extLst>
              <a:ext uri="{FF2B5EF4-FFF2-40B4-BE49-F238E27FC236}">
                <a16:creationId xmlns:a16="http://schemas.microsoft.com/office/drawing/2014/main" id="{9A835224-2590-022D-56A4-B425E12CB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DB9C3A-0FC4-CA23-5067-CDF42DCDF5A4}"/>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330157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FD2E-5C6F-95AE-6DCB-30B5BB6E405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481448-1041-2C3C-8F02-555320D686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4E4E0C-3FB2-A8ED-1A8B-4C0EDD4ED57D}"/>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5" name="Footer Placeholder 4">
            <a:extLst>
              <a:ext uri="{FF2B5EF4-FFF2-40B4-BE49-F238E27FC236}">
                <a16:creationId xmlns:a16="http://schemas.microsoft.com/office/drawing/2014/main" id="{A7E3B16A-B4F4-0D5B-A248-424A56BC66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135CAA-719C-8EC5-5736-B85A1FAF8CB5}"/>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233020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B0AE-7AC5-A96A-4D66-C536107C7C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2CB8F5F-6E8C-A436-CE6F-5E159F3180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5D97AA-1D87-1032-B8B8-705B0BD3DCA9}"/>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5" name="Footer Placeholder 4">
            <a:extLst>
              <a:ext uri="{FF2B5EF4-FFF2-40B4-BE49-F238E27FC236}">
                <a16:creationId xmlns:a16="http://schemas.microsoft.com/office/drawing/2014/main" id="{605BC799-84AC-99BE-A9B8-7FE325E2D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9591F-EFA9-5E2A-97C5-67792B17E65A}"/>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291650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3016-DFDE-C234-F725-55449C01389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F280877-9852-818C-D5B4-81393ED1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94D69F1-9245-3CB5-B8E8-0D40483842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413CAF4-6188-7DB1-2578-475269858E06}"/>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6" name="Footer Placeholder 5">
            <a:extLst>
              <a:ext uri="{FF2B5EF4-FFF2-40B4-BE49-F238E27FC236}">
                <a16:creationId xmlns:a16="http://schemas.microsoft.com/office/drawing/2014/main" id="{BA0772C1-4BA5-4952-6D1C-0C4C8719AF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69D60-2376-472A-53B3-DFAD70D4E880}"/>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4977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7F1D-5259-B940-84A2-9B7174A5C8F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5543935-A0D3-75B6-45DC-802950C46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1B3FD8-9A20-07EA-5DA3-117DA23126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871D667-FEC8-FD3A-4D06-EABC9692E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C08CDA-88A9-EAB5-B6AC-F7277863A8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15B43E6-8443-BD55-A14F-5D6AE97182FE}"/>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8" name="Footer Placeholder 7">
            <a:extLst>
              <a:ext uri="{FF2B5EF4-FFF2-40B4-BE49-F238E27FC236}">
                <a16:creationId xmlns:a16="http://schemas.microsoft.com/office/drawing/2014/main" id="{DF2D718F-85AC-7AE1-7C64-022C8EF7DB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375F96-B781-09A2-A2D1-B33A5AB86FE3}"/>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386120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0041-9AFB-B7D9-8D15-97BA5CB96E1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EEDA6A6-DC2F-40D6-552B-BD99D4AF8CF0}"/>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4" name="Footer Placeholder 3">
            <a:extLst>
              <a:ext uri="{FF2B5EF4-FFF2-40B4-BE49-F238E27FC236}">
                <a16:creationId xmlns:a16="http://schemas.microsoft.com/office/drawing/2014/main" id="{E048274A-3C9A-2579-812C-E7297EE124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50733-DBA8-6D54-0F89-B2FB2721CC7A}"/>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237096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596F8-85EE-7166-C66C-77DD3220D841}"/>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3" name="Footer Placeholder 2">
            <a:extLst>
              <a:ext uri="{FF2B5EF4-FFF2-40B4-BE49-F238E27FC236}">
                <a16:creationId xmlns:a16="http://schemas.microsoft.com/office/drawing/2014/main" id="{E3355877-F240-EE28-0312-1A141E9509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95A60D-6C3D-7C05-07E0-9D1F586FF7C2}"/>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86750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DA5C-C99F-100D-BF1D-EE9F2C7AC4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AFFFF01-4C10-B565-A35A-10ACC5BE7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B0F1C8B-A7DF-7D9C-A9BF-98E51A898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95B186-667F-CDF9-AB9E-75C3131221FA}"/>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6" name="Footer Placeholder 5">
            <a:extLst>
              <a:ext uri="{FF2B5EF4-FFF2-40B4-BE49-F238E27FC236}">
                <a16:creationId xmlns:a16="http://schemas.microsoft.com/office/drawing/2014/main" id="{130AF187-9E5B-1074-8E8B-7F0148AF7B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6F0F62-56C6-B7B6-3C1B-E06B7D5E1046}"/>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427071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625F-9F74-3535-11B0-87F5ACF0DE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9DAA949-4520-39EB-CC7F-89ADEEAF0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AA9CE1-B2BA-C199-876A-8B1BD1977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2FDA3-8B70-5ED6-43E4-5F57E3FCFEB4}"/>
              </a:ext>
            </a:extLst>
          </p:cNvPr>
          <p:cNvSpPr>
            <a:spLocks noGrp="1"/>
          </p:cNvSpPr>
          <p:nvPr>
            <p:ph type="dt" sz="half" idx="10"/>
          </p:nvPr>
        </p:nvSpPr>
        <p:spPr/>
        <p:txBody>
          <a:bodyPr/>
          <a:lstStyle/>
          <a:p>
            <a:fld id="{35D26FBA-8558-49B9-BC07-9F4712647AE3}" type="datetimeFigureOut">
              <a:rPr lang="en-GB" smtClean="0"/>
              <a:t>22/02/2026</a:t>
            </a:fld>
            <a:endParaRPr lang="en-GB"/>
          </a:p>
        </p:txBody>
      </p:sp>
      <p:sp>
        <p:nvSpPr>
          <p:cNvPr id="6" name="Footer Placeholder 5">
            <a:extLst>
              <a:ext uri="{FF2B5EF4-FFF2-40B4-BE49-F238E27FC236}">
                <a16:creationId xmlns:a16="http://schemas.microsoft.com/office/drawing/2014/main" id="{8AB639C0-729F-28E4-F33D-091B905BD1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F3383B-C799-4A46-BCD0-4BFC202E263E}"/>
              </a:ext>
            </a:extLst>
          </p:cNvPr>
          <p:cNvSpPr>
            <a:spLocks noGrp="1"/>
          </p:cNvSpPr>
          <p:nvPr>
            <p:ph type="sldNum" sz="quarter" idx="12"/>
          </p:nvPr>
        </p:nvSpPr>
        <p:spPr/>
        <p:txBody>
          <a:bodyPr/>
          <a:lstStyle/>
          <a:p>
            <a:fld id="{0EA94F2F-E52E-486F-941F-7DCE2E3E9348}" type="slidenum">
              <a:rPr lang="en-GB" smtClean="0"/>
              <a:t>‹#›</a:t>
            </a:fld>
            <a:endParaRPr lang="en-GB"/>
          </a:p>
        </p:txBody>
      </p:sp>
    </p:spTree>
    <p:extLst>
      <p:ext uri="{BB962C8B-B14F-4D97-AF65-F5344CB8AC3E}">
        <p14:creationId xmlns:p14="http://schemas.microsoft.com/office/powerpoint/2010/main" val="76348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54E2F4-4E4B-9F56-075D-A4094901B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92274FB-2D7F-6D8F-A2E7-AF3902986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4D6728-17E4-5D66-5A8A-43B28F9AB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D26FBA-8558-49B9-BC07-9F4712647AE3}" type="datetimeFigureOut">
              <a:rPr lang="en-GB" smtClean="0"/>
              <a:t>22/02/2026</a:t>
            </a:fld>
            <a:endParaRPr lang="en-GB"/>
          </a:p>
        </p:txBody>
      </p:sp>
      <p:sp>
        <p:nvSpPr>
          <p:cNvPr id="5" name="Footer Placeholder 4">
            <a:extLst>
              <a:ext uri="{FF2B5EF4-FFF2-40B4-BE49-F238E27FC236}">
                <a16:creationId xmlns:a16="http://schemas.microsoft.com/office/drawing/2014/main" id="{52550716-C3B7-EE23-FF43-6A996CE0B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552B91-2B7E-6100-AB69-005D05EAF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A94F2F-E52E-486F-941F-7DCE2E3E9348}" type="slidenum">
              <a:rPr lang="en-GB" smtClean="0"/>
              <a:t>‹#›</a:t>
            </a:fld>
            <a:endParaRPr lang="en-GB"/>
          </a:p>
        </p:txBody>
      </p:sp>
    </p:spTree>
    <p:extLst>
      <p:ext uri="{BB962C8B-B14F-4D97-AF65-F5344CB8AC3E}">
        <p14:creationId xmlns:p14="http://schemas.microsoft.com/office/powerpoint/2010/main" val="3028077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684C40-3DA4-87CC-D4E3-209A2E6F13D5}"/>
              </a:ext>
            </a:extLst>
          </p:cNvPr>
          <p:cNvSpPr txBox="1"/>
          <p:nvPr/>
        </p:nvSpPr>
        <p:spPr>
          <a:xfrm>
            <a:off x="393290" y="387751"/>
            <a:ext cx="11080955" cy="369332"/>
          </a:xfrm>
          <a:prstGeom prst="rect">
            <a:avLst/>
          </a:prstGeom>
          <a:noFill/>
        </p:spPr>
        <p:txBody>
          <a:bodyPr wrap="square" rtlCol="0">
            <a:spAutoFit/>
          </a:bodyPr>
          <a:lstStyle/>
          <a:p>
            <a:r>
              <a:rPr lang="en-GB" dirty="0"/>
              <a:t>Games as Social Commentary: Politics, Gender Representation, and Ethics</a:t>
            </a:r>
          </a:p>
        </p:txBody>
      </p:sp>
      <p:sp>
        <p:nvSpPr>
          <p:cNvPr id="5" name="TextBox 4">
            <a:extLst>
              <a:ext uri="{FF2B5EF4-FFF2-40B4-BE49-F238E27FC236}">
                <a16:creationId xmlns:a16="http://schemas.microsoft.com/office/drawing/2014/main" id="{0CEE214A-A326-3646-973C-2893AE5BFF1F}"/>
              </a:ext>
            </a:extLst>
          </p:cNvPr>
          <p:cNvSpPr txBox="1"/>
          <p:nvPr/>
        </p:nvSpPr>
        <p:spPr>
          <a:xfrm>
            <a:off x="481781" y="983226"/>
            <a:ext cx="10451690" cy="369332"/>
          </a:xfrm>
          <a:prstGeom prst="rect">
            <a:avLst/>
          </a:prstGeom>
          <a:noFill/>
        </p:spPr>
        <p:txBody>
          <a:bodyPr wrap="square" rtlCol="0">
            <a:spAutoFit/>
          </a:bodyPr>
          <a:lstStyle/>
          <a:p>
            <a:r>
              <a:rPr lang="en-GB" dirty="0"/>
              <a:t>Games: Papers, Please (2013)</a:t>
            </a:r>
          </a:p>
        </p:txBody>
      </p:sp>
      <p:pic>
        <p:nvPicPr>
          <p:cNvPr id="1026" name="Picture 2" descr="Papers, Please (Video Game 2013) - IMDb">
            <a:extLst>
              <a:ext uri="{FF2B5EF4-FFF2-40B4-BE49-F238E27FC236}">
                <a16:creationId xmlns:a16="http://schemas.microsoft.com/office/drawing/2014/main" id="{CB024DB6-D844-1023-5E1A-50AD830D8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450" y="122902"/>
            <a:ext cx="3727263" cy="4458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pers, Please">
            <a:extLst>
              <a:ext uri="{FF2B5EF4-FFF2-40B4-BE49-F238E27FC236}">
                <a16:creationId xmlns:a16="http://schemas.microsoft.com/office/drawing/2014/main" id="{9A9912B8-EC91-68A1-D0F6-970631142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450" y="4636828"/>
            <a:ext cx="3737543" cy="20982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C4B2EB-7360-8907-B279-4DC9A7AF9455}"/>
              </a:ext>
            </a:extLst>
          </p:cNvPr>
          <p:cNvSpPr txBox="1"/>
          <p:nvPr/>
        </p:nvSpPr>
        <p:spPr>
          <a:xfrm>
            <a:off x="481781" y="1533832"/>
            <a:ext cx="7403690" cy="4401205"/>
          </a:xfrm>
          <a:prstGeom prst="rect">
            <a:avLst/>
          </a:prstGeom>
          <a:noFill/>
        </p:spPr>
        <p:txBody>
          <a:bodyPr wrap="square" rtlCol="0">
            <a:spAutoFit/>
          </a:bodyPr>
          <a:lstStyle/>
          <a:p>
            <a:r>
              <a:rPr lang="en-GB" sz="2800" dirty="0"/>
              <a:t>For the political part of the question, I will use Papers, Please (2013) as a reference due to its references and commentary on the politics and state of the world of the soviet society. </a:t>
            </a:r>
          </a:p>
          <a:p>
            <a:r>
              <a:rPr lang="en-GB" sz="2800" dirty="0"/>
              <a:t>To complete my research, I will either play the game or watch a gameplay to fully understand how it works and further reference my essay on not only the narrative, but also the technical standpoint as it may further prove my points and give me some interesting insights.</a:t>
            </a:r>
          </a:p>
        </p:txBody>
      </p:sp>
    </p:spTree>
    <p:extLst>
      <p:ext uri="{BB962C8B-B14F-4D97-AF65-F5344CB8AC3E}">
        <p14:creationId xmlns:p14="http://schemas.microsoft.com/office/powerpoint/2010/main" val="84325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BE02C7-6F92-9521-55EB-5BF2137DE9AF}"/>
              </a:ext>
            </a:extLst>
          </p:cNvPr>
          <p:cNvSpPr txBox="1"/>
          <p:nvPr/>
        </p:nvSpPr>
        <p:spPr>
          <a:xfrm>
            <a:off x="285135" y="119286"/>
            <a:ext cx="6096000" cy="646331"/>
          </a:xfrm>
          <a:prstGeom prst="rect">
            <a:avLst/>
          </a:prstGeom>
          <a:noFill/>
        </p:spPr>
        <p:txBody>
          <a:bodyPr wrap="square">
            <a:spAutoFit/>
          </a:bodyPr>
          <a:lstStyle/>
          <a:p>
            <a:r>
              <a:rPr lang="en-GB" dirty="0"/>
              <a:t>Games as Social Commentary: Politics, Gender Representation, and Ethics</a:t>
            </a:r>
          </a:p>
        </p:txBody>
      </p:sp>
      <p:sp>
        <p:nvSpPr>
          <p:cNvPr id="4" name="TextBox 3">
            <a:extLst>
              <a:ext uri="{FF2B5EF4-FFF2-40B4-BE49-F238E27FC236}">
                <a16:creationId xmlns:a16="http://schemas.microsoft.com/office/drawing/2014/main" id="{80A6D4A5-41C0-B17D-6E6E-ED9CC03689A9}"/>
              </a:ext>
            </a:extLst>
          </p:cNvPr>
          <p:cNvSpPr txBox="1"/>
          <p:nvPr/>
        </p:nvSpPr>
        <p:spPr>
          <a:xfrm>
            <a:off x="285135" y="973393"/>
            <a:ext cx="9232490" cy="369332"/>
          </a:xfrm>
          <a:prstGeom prst="rect">
            <a:avLst/>
          </a:prstGeom>
          <a:noFill/>
        </p:spPr>
        <p:txBody>
          <a:bodyPr wrap="square" rtlCol="0">
            <a:spAutoFit/>
          </a:bodyPr>
          <a:lstStyle/>
          <a:p>
            <a:r>
              <a:rPr lang="en-GB" dirty="0"/>
              <a:t>Cyberpunk 2077</a:t>
            </a:r>
          </a:p>
        </p:txBody>
      </p:sp>
      <p:pic>
        <p:nvPicPr>
          <p:cNvPr id="2050" name="Picture 2" descr="Cyberpunk 2077 - Wikipedia">
            <a:extLst>
              <a:ext uri="{FF2B5EF4-FFF2-40B4-BE49-F238E27FC236}">
                <a16:creationId xmlns:a16="http://schemas.microsoft.com/office/drawing/2014/main" id="{748A1FC6-95D0-FBA4-E731-1F348B514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8278" y="119286"/>
            <a:ext cx="3275064" cy="3851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Road to Cyberpunk 2077 was a Transphobic Mess | by Doublejump |  Doublejump | Medium">
            <a:extLst>
              <a:ext uri="{FF2B5EF4-FFF2-40B4-BE49-F238E27FC236}">
                <a16:creationId xmlns:a16="http://schemas.microsoft.com/office/drawing/2014/main" id="{FB8A1811-4015-FE9E-C130-0DA18449A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536" y="4028698"/>
            <a:ext cx="4817806" cy="27100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7B3145-D764-B96E-9641-8C318CB74EF1}"/>
              </a:ext>
            </a:extLst>
          </p:cNvPr>
          <p:cNvSpPr txBox="1"/>
          <p:nvPr/>
        </p:nvSpPr>
        <p:spPr>
          <a:xfrm>
            <a:off x="363794" y="1651819"/>
            <a:ext cx="6823587" cy="4893647"/>
          </a:xfrm>
          <a:prstGeom prst="rect">
            <a:avLst/>
          </a:prstGeom>
          <a:noFill/>
        </p:spPr>
        <p:txBody>
          <a:bodyPr wrap="square" rtlCol="0">
            <a:spAutoFit/>
          </a:bodyPr>
          <a:lstStyle/>
          <a:p>
            <a:r>
              <a:rPr lang="en-GB" sz="2400" dirty="0"/>
              <a:t>Cyberpunk 2077 is a game I plan to research further and reference when talking about positive gender representation in gaming. Due to their well use of gender identity in the game through the characters, every gender is included, even transgender people are given some spotlight which is very rare for the game industry, especially triple A games to delve into.</a:t>
            </a:r>
          </a:p>
          <a:p>
            <a:r>
              <a:rPr lang="en-GB" sz="2400" dirty="0"/>
              <a:t>To gain further research I will either try to play it myself or watch a playthrough of to further understand the gameplay of it. It will be a good comparison of the direction the gender representation in gaming should move forward to.</a:t>
            </a:r>
          </a:p>
        </p:txBody>
      </p:sp>
    </p:spTree>
    <p:extLst>
      <p:ext uri="{BB962C8B-B14F-4D97-AF65-F5344CB8AC3E}">
        <p14:creationId xmlns:p14="http://schemas.microsoft.com/office/powerpoint/2010/main" val="273094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D97D3A-4D17-C3BB-060B-492D9FF5816E}"/>
              </a:ext>
            </a:extLst>
          </p:cNvPr>
          <p:cNvSpPr txBox="1"/>
          <p:nvPr/>
        </p:nvSpPr>
        <p:spPr>
          <a:xfrm>
            <a:off x="226142" y="197944"/>
            <a:ext cx="6096000" cy="646331"/>
          </a:xfrm>
          <a:prstGeom prst="rect">
            <a:avLst/>
          </a:prstGeom>
          <a:noFill/>
        </p:spPr>
        <p:txBody>
          <a:bodyPr wrap="square">
            <a:spAutoFit/>
          </a:bodyPr>
          <a:lstStyle/>
          <a:p>
            <a:r>
              <a:rPr lang="en-GB" dirty="0"/>
              <a:t>Games as Social Commentary: Politics, Gender Representation, and Ethics</a:t>
            </a:r>
          </a:p>
        </p:txBody>
      </p:sp>
      <p:pic>
        <p:nvPicPr>
          <p:cNvPr id="3074" name="Picture 2" descr="Ranked: 10 Best Dead Or Alive Games Ever Made">
            <a:extLst>
              <a:ext uri="{FF2B5EF4-FFF2-40B4-BE49-F238E27FC236}">
                <a16:creationId xmlns:a16="http://schemas.microsoft.com/office/drawing/2014/main" id="{A1A80105-126D-32FF-554C-3E3395B82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357" y="197945"/>
            <a:ext cx="5890093" cy="30999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ad or Alive 4 (Video Game 2005) - IMDb">
            <a:extLst>
              <a:ext uri="{FF2B5EF4-FFF2-40B4-BE49-F238E27FC236}">
                <a16:creationId xmlns:a16="http://schemas.microsoft.com/office/drawing/2014/main" id="{26216A12-6B09-2724-A53D-A2F24CCB3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843" y="3429000"/>
            <a:ext cx="2198607" cy="3297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9EC7D1-1DD3-C365-4F92-567F76012057}"/>
              </a:ext>
            </a:extLst>
          </p:cNvPr>
          <p:cNvSpPr txBox="1"/>
          <p:nvPr/>
        </p:nvSpPr>
        <p:spPr>
          <a:xfrm>
            <a:off x="403123" y="1170039"/>
            <a:ext cx="3224980" cy="369332"/>
          </a:xfrm>
          <a:prstGeom prst="rect">
            <a:avLst/>
          </a:prstGeom>
          <a:noFill/>
        </p:spPr>
        <p:txBody>
          <a:bodyPr wrap="square" rtlCol="0">
            <a:spAutoFit/>
          </a:bodyPr>
          <a:lstStyle/>
          <a:p>
            <a:r>
              <a:rPr lang="en-GB" dirty="0"/>
              <a:t>Dead or Alive </a:t>
            </a:r>
          </a:p>
        </p:txBody>
      </p:sp>
      <p:sp>
        <p:nvSpPr>
          <p:cNvPr id="5" name="TextBox 4">
            <a:extLst>
              <a:ext uri="{FF2B5EF4-FFF2-40B4-BE49-F238E27FC236}">
                <a16:creationId xmlns:a16="http://schemas.microsoft.com/office/drawing/2014/main" id="{9897A16E-7FEC-4A9E-EB47-C50F7955AE1B}"/>
              </a:ext>
            </a:extLst>
          </p:cNvPr>
          <p:cNvSpPr txBox="1"/>
          <p:nvPr/>
        </p:nvSpPr>
        <p:spPr>
          <a:xfrm>
            <a:off x="530942" y="1838632"/>
            <a:ext cx="5201264" cy="4154984"/>
          </a:xfrm>
          <a:prstGeom prst="rect">
            <a:avLst/>
          </a:prstGeom>
          <a:noFill/>
        </p:spPr>
        <p:txBody>
          <a:bodyPr wrap="square" rtlCol="0">
            <a:spAutoFit/>
          </a:bodyPr>
          <a:lstStyle/>
          <a:p>
            <a:r>
              <a:rPr lang="en-GB" sz="2400" dirty="0"/>
              <a:t>Dead or Alive series would be an example of game to investigate of what not to do when it comes to gender representation. The game is known for its objectification of women and being heavily male gaze centred. </a:t>
            </a:r>
          </a:p>
          <a:p>
            <a:r>
              <a:rPr lang="en-GB" sz="2400" dirty="0"/>
              <a:t>It would be a good parallel with the cyberpunk games, and how not to make female characters. I will investigate gameplays and articles of it as further research.</a:t>
            </a:r>
          </a:p>
        </p:txBody>
      </p:sp>
    </p:spTree>
    <p:extLst>
      <p:ext uri="{BB962C8B-B14F-4D97-AF65-F5344CB8AC3E}">
        <p14:creationId xmlns:p14="http://schemas.microsoft.com/office/powerpoint/2010/main" val="308355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3280CA-633B-B317-7ABA-BB4120C3E44A}"/>
              </a:ext>
            </a:extLst>
          </p:cNvPr>
          <p:cNvSpPr txBox="1"/>
          <p:nvPr/>
        </p:nvSpPr>
        <p:spPr>
          <a:xfrm>
            <a:off x="127819" y="109455"/>
            <a:ext cx="6096000" cy="646331"/>
          </a:xfrm>
          <a:prstGeom prst="rect">
            <a:avLst/>
          </a:prstGeom>
          <a:noFill/>
        </p:spPr>
        <p:txBody>
          <a:bodyPr wrap="square">
            <a:spAutoFit/>
          </a:bodyPr>
          <a:lstStyle/>
          <a:p>
            <a:r>
              <a:rPr lang="en-GB" dirty="0"/>
              <a:t>Games as Social Commentary: Politics, Gender Representation, and Ethics</a:t>
            </a:r>
          </a:p>
        </p:txBody>
      </p:sp>
      <p:sp>
        <p:nvSpPr>
          <p:cNvPr id="5" name="TextBox 4">
            <a:extLst>
              <a:ext uri="{FF2B5EF4-FFF2-40B4-BE49-F238E27FC236}">
                <a16:creationId xmlns:a16="http://schemas.microsoft.com/office/drawing/2014/main" id="{D2FFFC0D-A3E8-C438-905C-207334BBE207}"/>
              </a:ext>
            </a:extLst>
          </p:cNvPr>
          <p:cNvSpPr txBox="1"/>
          <p:nvPr/>
        </p:nvSpPr>
        <p:spPr>
          <a:xfrm>
            <a:off x="5851485" y="4258012"/>
            <a:ext cx="6096000" cy="369332"/>
          </a:xfrm>
          <a:prstGeom prst="rect">
            <a:avLst/>
          </a:prstGeom>
          <a:noFill/>
        </p:spPr>
        <p:txBody>
          <a:bodyPr wrap="square">
            <a:spAutoFit/>
          </a:bodyPr>
          <a:lstStyle/>
          <a:p>
            <a:r>
              <a:rPr lang="en-GB" dirty="0"/>
              <a:t>https://youtu.be/1PRY9vhnQxs?si=aEU-EKJBycHg7BNK</a:t>
            </a:r>
          </a:p>
        </p:txBody>
      </p:sp>
      <p:pic>
        <p:nvPicPr>
          <p:cNvPr id="7" name="Picture 6" descr="A screenshot of a video game&#10;&#10;AI-generated content may be incorrect.">
            <a:extLst>
              <a:ext uri="{FF2B5EF4-FFF2-40B4-BE49-F238E27FC236}">
                <a16:creationId xmlns:a16="http://schemas.microsoft.com/office/drawing/2014/main" id="{50C3305C-6E22-063C-A00D-072467D47BD2}"/>
              </a:ext>
            </a:extLst>
          </p:cNvPr>
          <p:cNvPicPr>
            <a:picLocks noChangeAspect="1"/>
          </p:cNvPicPr>
          <p:nvPr/>
        </p:nvPicPr>
        <p:blipFill>
          <a:blip r:embed="rId2"/>
          <a:stretch>
            <a:fillRect/>
          </a:stretch>
        </p:blipFill>
        <p:spPr>
          <a:xfrm>
            <a:off x="5851485" y="609600"/>
            <a:ext cx="6212696" cy="3648412"/>
          </a:xfrm>
          <a:prstGeom prst="rect">
            <a:avLst/>
          </a:prstGeom>
        </p:spPr>
      </p:pic>
      <p:sp>
        <p:nvSpPr>
          <p:cNvPr id="8" name="TextBox 7">
            <a:extLst>
              <a:ext uri="{FF2B5EF4-FFF2-40B4-BE49-F238E27FC236}">
                <a16:creationId xmlns:a16="http://schemas.microsoft.com/office/drawing/2014/main" id="{DF99AD4D-CCE9-6549-BD04-429A5823C49E}"/>
              </a:ext>
            </a:extLst>
          </p:cNvPr>
          <p:cNvSpPr txBox="1"/>
          <p:nvPr/>
        </p:nvSpPr>
        <p:spPr>
          <a:xfrm>
            <a:off x="127819" y="1091381"/>
            <a:ext cx="4247535" cy="646331"/>
          </a:xfrm>
          <a:prstGeom prst="rect">
            <a:avLst/>
          </a:prstGeom>
          <a:noFill/>
        </p:spPr>
        <p:txBody>
          <a:bodyPr wrap="square" rtlCol="0">
            <a:spAutoFit/>
          </a:bodyPr>
          <a:lstStyle/>
          <a:p>
            <a:r>
              <a:rPr lang="en-GB" b="1" dirty="0"/>
              <a:t>Women In Video Game History | The Serfs</a:t>
            </a:r>
          </a:p>
          <a:p>
            <a:endParaRPr lang="en-GB" dirty="0"/>
          </a:p>
        </p:txBody>
      </p:sp>
      <p:sp>
        <p:nvSpPr>
          <p:cNvPr id="9" name="TextBox 8">
            <a:extLst>
              <a:ext uri="{FF2B5EF4-FFF2-40B4-BE49-F238E27FC236}">
                <a16:creationId xmlns:a16="http://schemas.microsoft.com/office/drawing/2014/main" id="{ACCAF9F4-92F8-CDA4-D4FF-4270D32058F8}"/>
              </a:ext>
            </a:extLst>
          </p:cNvPr>
          <p:cNvSpPr txBox="1"/>
          <p:nvPr/>
        </p:nvSpPr>
        <p:spPr>
          <a:xfrm>
            <a:off x="265471" y="1809135"/>
            <a:ext cx="5469318" cy="4893647"/>
          </a:xfrm>
          <a:prstGeom prst="rect">
            <a:avLst/>
          </a:prstGeom>
          <a:noFill/>
        </p:spPr>
        <p:txBody>
          <a:bodyPr wrap="square" rtlCol="0">
            <a:spAutoFit/>
          </a:bodyPr>
          <a:lstStyle/>
          <a:p>
            <a:r>
              <a:rPr lang="en-GB" sz="2400" dirty="0"/>
              <a:t>I will use this video essay as a basis for my essay on gender representation in games as it goes into the history of female representation in detail, all the way back to the creation of the female packman, and how it has progressed through the years with the making of Tomb Raider, and the more positive representation of the walking dead, and the lesbian relationship a female character has with another.</a:t>
            </a:r>
          </a:p>
          <a:p>
            <a:r>
              <a:rPr lang="en-GB" sz="2400" dirty="0"/>
              <a:t>This will greatly aid me as I will be able to further my essay question.</a:t>
            </a:r>
          </a:p>
        </p:txBody>
      </p:sp>
    </p:spTree>
    <p:extLst>
      <p:ext uri="{BB962C8B-B14F-4D97-AF65-F5344CB8AC3E}">
        <p14:creationId xmlns:p14="http://schemas.microsoft.com/office/powerpoint/2010/main" val="116265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1F4F60-3E88-EEB2-7AE9-91E077A9A656}"/>
              </a:ext>
            </a:extLst>
          </p:cNvPr>
          <p:cNvSpPr txBox="1"/>
          <p:nvPr/>
        </p:nvSpPr>
        <p:spPr>
          <a:xfrm>
            <a:off x="117987" y="89790"/>
            <a:ext cx="6096000" cy="646331"/>
          </a:xfrm>
          <a:prstGeom prst="rect">
            <a:avLst/>
          </a:prstGeom>
          <a:noFill/>
        </p:spPr>
        <p:txBody>
          <a:bodyPr wrap="square">
            <a:spAutoFit/>
          </a:bodyPr>
          <a:lstStyle/>
          <a:p>
            <a:r>
              <a:rPr lang="en-GB" dirty="0"/>
              <a:t>Games as Social Commentary: Politics, Gender Representation, and Ethics</a:t>
            </a:r>
          </a:p>
        </p:txBody>
      </p:sp>
      <p:pic>
        <p:nvPicPr>
          <p:cNvPr id="8" name="Picture 7" descr="A screenshot of a computer&#10;&#10;AI-generated content may be incorrect.">
            <a:extLst>
              <a:ext uri="{FF2B5EF4-FFF2-40B4-BE49-F238E27FC236}">
                <a16:creationId xmlns:a16="http://schemas.microsoft.com/office/drawing/2014/main" id="{1A453151-B12E-AADE-A225-B9376054131F}"/>
              </a:ext>
            </a:extLst>
          </p:cNvPr>
          <p:cNvPicPr>
            <a:picLocks noChangeAspect="1"/>
          </p:cNvPicPr>
          <p:nvPr/>
        </p:nvPicPr>
        <p:blipFill>
          <a:blip r:embed="rId2"/>
          <a:stretch>
            <a:fillRect/>
          </a:stretch>
        </p:blipFill>
        <p:spPr>
          <a:xfrm>
            <a:off x="5364943" y="324465"/>
            <a:ext cx="6709070" cy="3932903"/>
          </a:xfrm>
          <a:prstGeom prst="rect">
            <a:avLst/>
          </a:prstGeom>
        </p:spPr>
      </p:pic>
      <p:sp>
        <p:nvSpPr>
          <p:cNvPr id="10" name="TextBox 9">
            <a:extLst>
              <a:ext uri="{FF2B5EF4-FFF2-40B4-BE49-F238E27FC236}">
                <a16:creationId xmlns:a16="http://schemas.microsoft.com/office/drawing/2014/main" id="{43FB420A-A71D-DC86-B473-395CB748B0B8}"/>
              </a:ext>
            </a:extLst>
          </p:cNvPr>
          <p:cNvSpPr txBox="1"/>
          <p:nvPr/>
        </p:nvSpPr>
        <p:spPr>
          <a:xfrm>
            <a:off x="117987" y="873772"/>
            <a:ext cx="4896465" cy="646331"/>
          </a:xfrm>
          <a:prstGeom prst="rect">
            <a:avLst/>
          </a:prstGeom>
          <a:noFill/>
        </p:spPr>
        <p:txBody>
          <a:bodyPr wrap="square">
            <a:spAutoFit/>
          </a:bodyPr>
          <a:lstStyle/>
          <a:p>
            <a:pPr algn="l">
              <a:buNone/>
            </a:pPr>
            <a:r>
              <a:rPr lang="en-GB" b="0" i="0" dirty="0">
                <a:solidFill>
                  <a:srgbClr val="000000"/>
                </a:solidFill>
                <a:effectLst/>
                <a:latin typeface="Helvetica" panose="020B0604020202020204" pitchFamily="34" charset="0"/>
              </a:rPr>
              <a:t>On video </a:t>
            </a:r>
            <a:r>
              <a:rPr lang="en-GB" b="1" i="0" dirty="0">
                <a:solidFill>
                  <a:srgbClr val="000000"/>
                </a:solidFill>
                <a:effectLst/>
                <a:latin typeface="Helvetica" panose="020B0604020202020204" pitchFamily="34" charset="0"/>
              </a:rPr>
              <a:t>games</a:t>
            </a:r>
            <a:r>
              <a:rPr lang="en-GB" b="0" i="0" dirty="0">
                <a:solidFill>
                  <a:srgbClr val="000000"/>
                </a:solidFill>
                <a:effectLst/>
                <a:latin typeface="Helvetica" panose="020B0604020202020204" pitchFamily="34" charset="0"/>
              </a:rPr>
              <a:t>  the visual </a:t>
            </a:r>
            <a:r>
              <a:rPr lang="en-GB" b="1" i="0" dirty="0">
                <a:solidFill>
                  <a:srgbClr val="000000"/>
                </a:solidFill>
                <a:effectLst/>
                <a:latin typeface="Helvetica" panose="020B0604020202020204" pitchFamily="34" charset="0"/>
              </a:rPr>
              <a:t>politics</a:t>
            </a:r>
            <a:r>
              <a:rPr lang="en-GB" b="0" i="0" dirty="0">
                <a:solidFill>
                  <a:srgbClr val="000000"/>
                </a:solidFill>
                <a:effectLst/>
                <a:latin typeface="Helvetica" panose="020B0604020202020204" pitchFamily="34" charset="0"/>
              </a:rPr>
              <a:t> of race, gender and space / Soraya Murray.</a:t>
            </a:r>
          </a:p>
        </p:txBody>
      </p:sp>
      <p:sp>
        <p:nvSpPr>
          <p:cNvPr id="11" name="TextBox 10">
            <a:extLst>
              <a:ext uri="{FF2B5EF4-FFF2-40B4-BE49-F238E27FC236}">
                <a16:creationId xmlns:a16="http://schemas.microsoft.com/office/drawing/2014/main" id="{5A16AC53-886D-EAF6-E5B6-EC5C582F0E78}"/>
              </a:ext>
            </a:extLst>
          </p:cNvPr>
          <p:cNvSpPr txBox="1"/>
          <p:nvPr/>
        </p:nvSpPr>
        <p:spPr>
          <a:xfrm>
            <a:off x="245806" y="1936955"/>
            <a:ext cx="4896465" cy="3785652"/>
          </a:xfrm>
          <a:prstGeom prst="rect">
            <a:avLst/>
          </a:prstGeom>
          <a:noFill/>
        </p:spPr>
        <p:txBody>
          <a:bodyPr wrap="square" rtlCol="0">
            <a:spAutoFit/>
          </a:bodyPr>
          <a:lstStyle/>
          <a:p>
            <a:r>
              <a:rPr lang="en-GB" sz="2400" dirty="0"/>
              <a:t>This E-Book will help me when it comes to the political stance of games and how creators put it in games. It also talks about gender and race which benefits my essay even further on the social stance of the question.</a:t>
            </a:r>
          </a:p>
          <a:p>
            <a:r>
              <a:rPr lang="en-GB" sz="2400" dirty="0"/>
              <a:t>It would give me a more detailed stance and benefit the games I will be mentioning in the essay.</a:t>
            </a:r>
          </a:p>
        </p:txBody>
      </p:sp>
    </p:spTree>
    <p:extLst>
      <p:ext uri="{BB962C8B-B14F-4D97-AF65-F5344CB8AC3E}">
        <p14:creationId xmlns:p14="http://schemas.microsoft.com/office/powerpoint/2010/main" val="157986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CC6046-B3DB-331B-AE1A-9B5292E080B3}"/>
              </a:ext>
            </a:extLst>
          </p:cNvPr>
          <p:cNvSpPr txBox="1"/>
          <p:nvPr/>
        </p:nvSpPr>
        <p:spPr>
          <a:xfrm>
            <a:off x="6164826" y="6211669"/>
            <a:ext cx="6096000" cy="646331"/>
          </a:xfrm>
          <a:prstGeom prst="rect">
            <a:avLst/>
          </a:prstGeom>
          <a:noFill/>
        </p:spPr>
        <p:txBody>
          <a:bodyPr wrap="square">
            <a:spAutoFit/>
          </a:bodyPr>
          <a:lstStyle/>
          <a:p>
            <a:r>
              <a:rPr lang="en-GB" dirty="0"/>
              <a:t>https://uxdesign.cc/the-political-and-societal-power-of-video-games-ac2c6dab295e</a:t>
            </a:r>
          </a:p>
        </p:txBody>
      </p:sp>
      <p:sp>
        <p:nvSpPr>
          <p:cNvPr id="5" name="TextBox 4">
            <a:extLst>
              <a:ext uri="{FF2B5EF4-FFF2-40B4-BE49-F238E27FC236}">
                <a16:creationId xmlns:a16="http://schemas.microsoft.com/office/drawing/2014/main" id="{9A5FBDBC-E231-7845-D43B-63355D26AF9D}"/>
              </a:ext>
            </a:extLst>
          </p:cNvPr>
          <p:cNvSpPr txBox="1"/>
          <p:nvPr/>
        </p:nvSpPr>
        <p:spPr>
          <a:xfrm>
            <a:off x="0" y="0"/>
            <a:ext cx="6130412" cy="646331"/>
          </a:xfrm>
          <a:prstGeom prst="rect">
            <a:avLst/>
          </a:prstGeom>
          <a:noFill/>
        </p:spPr>
        <p:txBody>
          <a:bodyPr wrap="square">
            <a:spAutoFit/>
          </a:bodyPr>
          <a:lstStyle/>
          <a:p>
            <a:r>
              <a:rPr lang="en-GB" dirty="0"/>
              <a:t>Games as Social Commentary: Politics, Gender Representation, and Ethics</a:t>
            </a:r>
          </a:p>
        </p:txBody>
      </p:sp>
      <p:sp>
        <p:nvSpPr>
          <p:cNvPr id="7" name="TextBox 6">
            <a:extLst>
              <a:ext uri="{FF2B5EF4-FFF2-40B4-BE49-F238E27FC236}">
                <a16:creationId xmlns:a16="http://schemas.microsoft.com/office/drawing/2014/main" id="{34099DD0-D0EE-239A-908F-C7F9651B5ADF}"/>
              </a:ext>
            </a:extLst>
          </p:cNvPr>
          <p:cNvSpPr txBox="1"/>
          <p:nvPr/>
        </p:nvSpPr>
        <p:spPr>
          <a:xfrm>
            <a:off x="9834" y="537153"/>
            <a:ext cx="6154992" cy="528350"/>
          </a:xfrm>
          <a:prstGeom prst="rect">
            <a:avLst/>
          </a:prstGeom>
          <a:noFill/>
        </p:spPr>
        <p:txBody>
          <a:bodyPr wrap="square">
            <a:spAutoFit/>
          </a:bodyPr>
          <a:lstStyle/>
          <a:p>
            <a:pPr algn="l">
              <a:lnSpc>
                <a:spcPts val="3900"/>
              </a:lnSpc>
              <a:spcAft>
                <a:spcPts val="2400"/>
              </a:spcAft>
              <a:buNone/>
            </a:pPr>
            <a:r>
              <a:rPr lang="en-GB" b="1" i="0" dirty="0">
                <a:solidFill>
                  <a:srgbClr val="242424"/>
                </a:solidFill>
                <a:effectLst/>
                <a:latin typeface="sohne"/>
              </a:rPr>
              <a:t>The political and societal power of video games</a:t>
            </a:r>
          </a:p>
        </p:txBody>
      </p:sp>
      <p:pic>
        <p:nvPicPr>
          <p:cNvPr id="9" name="Picture 8" descr="A screenshot of a newspaper&#10;&#10;AI-generated content may be incorrect.">
            <a:extLst>
              <a:ext uri="{FF2B5EF4-FFF2-40B4-BE49-F238E27FC236}">
                <a16:creationId xmlns:a16="http://schemas.microsoft.com/office/drawing/2014/main" id="{619CBB17-18E9-ADF6-445D-8633CD10C045}"/>
              </a:ext>
            </a:extLst>
          </p:cNvPr>
          <p:cNvPicPr>
            <a:picLocks noChangeAspect="1"/>
          </p:cNvPicPr>
          <p:nvPr/>
        </p:nvPicPr>
        <p:blipFill>
          <a:blip r:embed="rId2"/>
          <a:stretch>
            <a:fillRect/>
          </a:stretch>
        </p:blipFill>
        <p:spPr>
          <a:xfrm>
            <a:off x="5722377" y="269476"/>
            <a:ext cx="6292646" cy="5640792"/>
          </a:xfrm>
          <a:prstGeom prst="rect">
            <a:avLst/>
          </a:prstGeom>
        </p:spPr>
      </p:pic>
      <p:sp>
        <p:nvSpPr>
          <p:cNvPr id="10" name="TextBox 9">
            <a:extLst>
              <a:ext uri="{FF2B5EF4-FFF2-40B4-BE49-F238E27FC236}">
                <a16:creationId xmlns:a16="http://schemas.microsoft.com/office/drawing/2014/main" id="{4C8A5ADA-DCDF-BC95-E866-3849098C84CD}"/>
              </a:ext>
            </a:extLst>
          </p:cNvPr>
          <p:cNvSpPr txBox="1"/>
          <p:nvPr/>
        </p:nvSpPr>
        <p:spPr>
          <a:xfrm>
            <a:off x="196645" y="1905506"/>
            <a:ext cx="5171768" cy="3046988"/>
          </a:xfrm>
          <a:prstGeom prst="rect">
            <a:avLst/>
          </a:prstGeom>
          <a:noFill/>
        </p:spPr>
        <p:txBody>
          <a:bodyPr wrap="square" rtlCol="0">
            <a:spAutoFit/>
          </a:bodyPr>
          <a:lstStyle/>
          <a:p>
            <a:r>
              <a:rPr lang="en-GB" sz="2400" dirty="0"/>
              <a:t>I will use this article as a basis of political and societal uses in video games; it especially dives in into the game papers please and really talks about how it impacts the world and what had impacted it as well. This will be a very interesting read to investigate and feature in my essay. </a:t>
            </a:r>
          </a:p>
        </p:txBody>
      </p:sp>
    </p:spTree>
    <p:extLst>
      <p:ext uri="{BB962C8B-B14F-4D97-AF65-F5344CB8AC3E}">
        <p14:creationId xmlns:p14="http://schemas.microsoft.com/office/powerpoint/2010/main" val="442619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619</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sohne</vt:lpstr>
      <vt:lpstr>Aptos</vt:lpstr>
      <vt:lpstr>Aptos Display</vt:lpstr>
      <vt:lpstr>Arial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 C</dc:creator>
  <cp:lastModifiedBy>M C</cp:lastModifiedBy>
  <cp:revision>1</cp:revision>
  <dcterms:created xsi:type="dcterms:W3CDTF">2026-02-22T13:38:47Z</dcterms:created>
  <dcterms:modified xsi:type="dcterms:W3CDTF">2026-02-22T14:31:48Z</dcterms:modified>
</cp:coreProperties>
</file>